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CF765F6-0D78-4A81-843A-D173A2C70DBF}">
  <a:tblStyle styleId="{ECF765F6-0D78-4A81-843A-D173A2C70DBF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</a:pP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Mathematically match the CTE to the housing, calculated at 8.6 E -6</a:t>
            </a:r>
          </a:p>
          <a:p>
            <a:pPr indent="-228600" lvl="1" marL="9144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</a:pP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Silica Nitride, Alumina Nitride, Synthetic Diamond</a:t>
            </a:r>
          </a:p>
          <a:p>
            <a:pPr indent="-228600" lvl="2" marL="1371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</a:pP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Benefits of each</a:t>
            </a:r>
          </a:p>
          <a:p>
            <a:pPr indent="-228600" lvl="1" marL="9144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</a:pP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Introduce equation involving density to continue to use brake fluid</a:t>
            </a:r>
          </a:p>
          <a:p>
            <a:pPr indent="-228600" lvl="1" marL="9144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</a:pPr>
            <a:r>
              <a:rPr lang="en" sz="1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Further research into 3 possible materials, testing required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Honeywell Powder Amplifier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ME476C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37"/>
            <a:ext cx="8123100" cy="126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Team 29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400"/>
              <a:t>Presentation 3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algn="ctr">
              <a:spcBef>
                <a:spcPts val="0"/>
              </a:spcBef>
              <a:buNone/>
            </a:pPr>
            <a:r>
              <a:rPr lang="en" sz="1400"/>
              <a:t>Savana Bezdicek, Nicole Mitich, Luke Plumb, Isaac Romero, and Jacob Setzer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Description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40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Background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indent="-304800" lvl="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2015-2016 Honeywell Capstone group constructed a proof-of-concept Terfenol-D actuator.</a:t>
            </a:r>
          </a:p>
          <a:p>
            <a:pPr indent="-304800" lvl="1" marL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Successful, but not practical for real-world application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Goal: </a:t>
            </a:r>
          </a:p>
          <a:p>
            <a:pPr indent="-304800" lvl="0" marL="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Develop a practical “fluid” amplifier by matching coefficients of thermal expansion of fluid and housing.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175" y="1276224"/>
            <a:ext cx="3989525" cy="259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175" y="3940675"/>
            <a:ext cx="48196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6975" y="4582500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Luke Plumb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11/30/16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  <p:sp>
        <p:nvSpPr>
          <p:cNvPr id="70" name="Shape 70"/>
          <p:cNvSpPr/>
          <p:nvPr/>
        </p:nvSpPr>
        <p:spPr>
          <a:xfrm>
            <a:off x="5942250" y="2517300"/>
            <a:ext cx="1246500" cy="1028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6975" y="4582500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Jacob Setzer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11/30/16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  <p:pic>
        <p:nvPicPr>
          <p:cNvPr descr="open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437" y="588875"/>
            <a:ext cx="6227125" cy="435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60175"/>
            <a:ext cx="3834100" cy="15787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233775" y="431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Description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Description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</a:pPr>
            <a:r>
              <a:rPr lang="en"/>
              <a:t>Originally directed to brainstorm all possible solutions to the problem - mechanical solutions, housing solutions, etc.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</a:pPr>
            <a:r>
              <a:rPr lang="en"/>
              <a:t>Upon meeting with Honeywell again, vehemently redirected to focus solely on powder applications: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AutoNum type="alphaLcPeriod"/>
            </a:pPr>
            <a:r>
              <a:rPr lang="en"/>
              <a:t>Can a powder act like a fluid?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AutoNum type="alphaLcPeriod"/>
            </a:pPr>
            <a:r>
              <a:rPr lang="en"/>
              <a:t>Can the powder match the coefficient of expansion of the housing?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AutoNum type="alphaLcPeriod"/>
            </a:pPr>
            <a:r>
              <a:rPr lang="en"/>
              <a:t>Does hysteresis occur within the system? 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</a:pPr>
            <a:r>
              <a:rPr lang="en"/>
              <a:t>Following our analytical analyses, we found that the only viable solution is a nanofluid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26975" y="4582500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Nicole Mitich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11/30/16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Description: Nanofluid Application</a:t>
            </a:r>
          </a:p>
        </p:txBody>
      </p:sp>
      <p:graphicFrame>
        <p:nvGraphicFramePr>
          <p:cNvPr id="91" name="Shape 91"/>
          <p:cNvGraphicFramePr/>
          <p:nvPr/>
        </p:nvGraphicFramePr>
        <p:xfrm>
          <a:off x="596475" y="128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{ECF765F6-0D78-4A81-843A-D173A2C70DBF}</a:tableStyleId>
              </a:tblPr>
              <a:tblGrid>
                <a:gridCol w="1646850"/>
                <a:gridCol w="13564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Material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(nanoparticle)</a:t>
                      </a:r>
                    </a:p>
                  </a:txBody>
                  <a:tcPr marT="91425" marB="91425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</a:rPr>
                        <a:t>Coefficient of Thermal Expansion ( </a:t>
                      </a:r>
                      <a:r>
                        <a:rPr b="1" baseline="30000" lang="en" sz="1100">
                          <a:solidFill>
                            <a:schemeClr val="dk2"/>
                          </a:solidFill>
                        </a:rPr>
                        <a:t>o</a:t>
                      </a:r>
                      <a:r>
                        <a:rPr b="1" lang="en" sz="1100">
                          <a:solidFill>
                            <a:schemeClr val="dk2"/>
                          </a:solidFill>
                        </a:rPr>
                        <a:t>C</a:t>
                      </a:r>
                      <a:r>
                        <a:rPr b="1" baseline="30000" lang="en" sz="1100">
                          <a:solidFill>
                            <a:schemeClr val="dk2"/>
                          </a:solidFill>
                        </a:rPr>
                        <a:t>-1</a:t>
                      </a:r>
                      <a:r>
                        <a:rPr b="1" lang="en" sz="1100">
                          <a:solidFill>
                            <a:schemeClr val="dk2"/>
                          </a:solidFill>
                        </a:rPr>
                        <a:t>)</a:t>
                      </a:r>
                    </a:p>
                  </a:txBody>
                  <a:tcPr marT="91425" marB="91425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Size Range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(nm)</a:t>
                      </a:r>
                    </a:p>
                  </a:txBody>
                  <a:tcPr marT="91425" marB="91425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Density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(g/cm</a:t>
                      </a:r>
                      <a:r>
                        <a:rPr b="1" baseline="30000" lang="en" sz="1100"/>
                        <a:t>3</a:t>
                      </a:r>
                      <a:r>
                        <a:rPr b="1" lang="en" sz="1100"/>
                        <a:t>)</a:t>
                      </a:r>
                    </a:p>
                  </a:txBody>
                  <a:tcPr marT="91425" marB="91425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</a:rPr>
                        <a:t>Solid Volume Fraction</a:t>
                      </a:r>
                    </a:p>
                  </a:txBody>
                  <a:tcPr marT="91425" marB="91425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Unit Price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($ / g)</a:t>
                      </a:r>
                    </a:p>
                  </a:txBody>
                  <a:tcPr marT="63500" marB="63500" marR="63500" marL="63500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Silicon Nitride 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2.8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10-100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3.2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0.9647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$3.38</a:t>
                      </a: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Aluminum Nitride 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4.6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10-100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3.26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0.9717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$4.40</a:t>
                      </a:r>
                    </a:p>
                  </a:txBody>
                  <a:tcPr marT="63500" marB="63500" marR="63500" marL="6350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Synthetic Diamond 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1.1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10-45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3.05-3.3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0.9585</a:t>
                      </a:r>
                    </a:p>
                  </a:txBody>
                  <a:tcPr marT="91425" marB="914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$34.80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92" name="Shape 92"/>
          <p:cNvSpPr txBox="1"/>
          <p:nvPr/>
        </p:nvSpPr>
        <p:spPr>
          <a:xfrm>
            <a:off x="1143025" y="3501450"/>
            <a:ext cx="42159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Silicon Nitride: 	highly wear resistant</a:t>
            </a:r>
          </a:p>
          <a:p>
            <a:pPr indent="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low thermal conductivity</a:t>
            </a:r>
          </a:p>
          <a:p>
            <a:pPr indent="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common in machine components</a:t>
            </a:r>
          </a:p>
          <a:p>
            <a:pPr indent="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ceramic</a:t>
            </a:r>
          </a:p>
          <a:p>
            <a:pPr indent="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cost effective</a:t>
            </a:r>
            <a:r>
              <a:rPr lang="en"/>
              <a:t> 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26975" y="4582500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Savana Bezdicek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11/30/16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Requirements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77975" y="1678862"/>
            <a:ext cx="5229600" cy="224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b="1" lang="en"/>
              <a:t>Match body and powder thermal expansion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en"/>
              <a:t>Powder acts like a semi fluid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/>
              <a:t>Practical application for chosen material</a:t>
            </a:r>
            <a:r>
              <a:rPr lang="en"/>
              <a:t>s</a:t>
            </a: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/>
              <a:t>Output amplification maximized</a:t>
            </a: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/>
              <a:t>Demonstrator retracts when force is removed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/>
              <a:t>S</a:t>
            </a:r>
            <a:r>
              <a:rPr lang="en"/>
              <a:t>ealing mechanisms on demonstrator </a:t>
            </a: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/>
              <a:t>Fatigue failure minimized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6975" y="4582500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Isaac Romero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11/30/16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475" y="445025"/>
            <a:ext cx="1933899" cy="13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2987" y="1915449"/>
            <a:ext cx="1952875" cy="13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475" y="3408950"/>
            <a:ext cx="1933899" cy="1325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19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 &amp; Budget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14033" l="15073" r="19983" t="23842"/>
          <a:stretch/>
        </p:blipFill>
        <p:spPr>
          <a:xfrm>
            <a:off x="774300" y="722900"/>
            <a:ext cx="7595400" cy="408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26975" y="4582500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Nicole Mitich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11/30/16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 &amp; Budget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26975" y="4582500"/>
            <a:ext cx="24285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Jacob Setzer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11/30/16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Team 29: Honeywell Powder Amplifier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50" y="1091924"/>
            <a:ext cx="8607249" cy="352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